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8" r:id="rId2"/>
    <p:sldId id="269" r:id="rId3"/>
    <p:sldId id="265" r:id="rId4"/>
    <p:sldId id="259" r:id="rId5"/>
    <p:sldId id="260" r:id="rId6"/>
    <p:sldId id="261" r:id="rId7"/>
    <p:sldId id="263" r:id="rId8"/>
    <p:sldId id="272" r:id="rId9"/>
    <p:sldId id="264" r:id="rId10"/>
    <p:sldId id="267" r:id="rId11"/>
    <p:sldId id="268" r:id="rId12"/>
    <p:sldId id="273" r:id="rId13"/>
    <p:sldId id="274" r:id="rId14"/>
    <p:sldId id="275" r:id="rId15"/>
    <p:sldId id="276"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81" autoAdjust="0"/>
    <p:restoredTop sz="94660"/>
  </p:normalViewPr>
  <p:slideViewPr>
    <p:cSldViewPr snapToGrid="0">
      <p:cViewPr varScale="1">
        <p:scale>
          <a:sx n="87" d="100"/>
          <a:sy n="87" d="100"/>
        </p:scale>
        <p:origin x="7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17A4A311-690C-47C3-96CB-AC339CBEDBB8}"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98009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AA3C195-CA17-4BBE-92EA-278B9064E056}" type="datetimeFigureOut">
              <a:rPr lang="en-IN" smtClean="0"/>
              <a:t>31-08-2019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1886204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2183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69443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23699421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79251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22770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1942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768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2710453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AA3C195-CA17-4BBE-92EA-278B9064E056}" type="datetimeFigureOut">
              <a:rPr lang="en-IN" smtClean="0"/>
              <a:t>31-08-2019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7A4A311-690C-47C3-96CB-AC339CBEDBB8}"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7850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AA3C195-CA17-4BBE-92EA-278B9064E056}" type="datetimeFigureOut">
              <a:rPr lang="en-IN" smtClean="0"/>
              <a:t>31-08-2019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268117784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AA3C195-CA17-4BBE-92EA-278B9064E056}" type="datetimeFigureOut">
              <a:rPr lang="en-IN" smtClean="0"/>
              <a:t>31-08-2019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7A4A311-690C-47C3-96CB-AC339CBEDBB8}"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5296965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3C195-CA17-4BBE-92EA-278B9064E056}" type="datetimeFigureOut">
              <a:rPr lang="en-IN" smtClean="0"/>
              <a:t>31-08-2019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7A4A311-690C-47C3-96CB-AC339CBEDBB8}"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0841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A3C195-CA17-4BBE-92EA-278B9064E056}" type="datetimeFigureOut">
              <a:rPr lang="en-IN" smtClean="0"/>
              <a:t>31-08-2019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61120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AA3C195-CA17-4BBE-92EA-278B9064E056}" type="datetimeFigureOut">
              <a:rPr lang="en-IN" smtClean="0"/>
              <a:t>31-08-2019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7A4A311-690C-47C3-96CB-AC339CBEDBB8}"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389702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AA3C195-CA17-4BBE-92EA-278B9064E056}" type="datetimeFigureOut">
              <a:rPr lang="en-IN" smtClean="0"/>
              <a:t>31-08-2019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7A4A311-690C-47C3-96CB-AC339CBEDBB8}" type="slidenum">
              <a:rPr lang="en-IN" smtClean="0"/>
              <a:t>‹#›</a:t>
            </a:fld>
            <a:endParaRPr lang="en-IN"/>
          </a:p>
        </p:txBody>
      </p:sp>
    </p:spTree>
    <p:extLst>
      <p:ext uri="{BB962C8B-B14F-4D97-AF65-F5344CB8AC3E}">
        <p14:creationId xmlns:p14="http://schemas.microsoft.com/office/powerpoint/2010/main" val="111679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AA3C195-CA17-4BBE-92EA-278B9064E056}" type="datetimeFigureOut">
              <a:rPr lang="en-IN" smtClean="0"/>
              <a:t>31-08-2019</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7A4A311-690C-47C3-96CB-AC339CBEDBB8}" type="slidenum">
              <a:rPr lang="en-IN" smtClean="0"/>
              <a:t>‹#›</a:t>
            </a:fld>
            <a:endParaRPr lang="en-IN"/>
          </a:p>
        </p:txBody>
      </p:sp>
    </p:spTree>
    <p:extLst>
      <p:ext uri="{BB962C8B-B14F-4D97-AF65-F5344CB8AC3E}">
        <p14:creationId xmlns:p14="http://schemas.microsoft.com/office/powerpoint/2010/main" val="172937977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6" y="439942"/>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Rectangle 2"/>
          <p:cNvSpPr/>
          <p:nvPr/>
        </p:nvSpPr>
        <p:spPr>
          <a:xfrm>
            <a:off x="1232497" y="1488816"/>
            <a:ext cx="9340635" cy="707886"/>
          </a:xfrm>
          <a:prstGeom prst="rect">
            <a:avLst/>
          </a:prstGeom>
          <a:noFill/>
        </p:spPr>
        <p:txBody>
          <a:bodyPr wrap="none" lIns="91440" tIns="45720" rIns="91440" bIns="45720">
            <a:spAutoFit/>
          </a:bodyPr>
          <a:lstStyle/>
          <a:p>
            <a:pPr algn="ctr"/>
            <a:r>
              <a:rPr lang="en-US" sz="4000" b="1" cap="none" spc="0" dirty="0" smtClean="0">
                <a:ln w="6600">
                  <a:solidFill>
                    <a:schemeClr val="accent2"/>
                  </a:solidFill>
                  <a:prstDash val="solid"/>
                </a:ln>
                <a:solidFill>
                  <a:schemeClr val="tx2">
                    <a:lumMod val="25000"/>
                    <a:lumOff val="75000"/>
                  </a:schemeClr>
                </a:solidFill>
                <a:effectLst>
                  <a:outerShdw dist="38100" dir="2700000" algn="tl" rotWithShape="0">
                    <a:schemeClr val="accent2"/>
                  </a:outerShdw>
                </a:effectLst>
              </a:rPr>
              <a:t>A DISEASE RECOGNITION SYSTEM</a:t>
            </a:r>
            <a:endParaRPr lang="en-US" sz="4000" b="1" cap="none" spc="0" dirty="0">
              <a:ln w="6600">
                <a:solidFill>
                  <a:schemeClr val="accent2"/>
                </a:solidFill>
                <a:prstDash val="solid"/>
              </a:ln>
              <a:solidFill>
                <a:schemeClr val="tx2">
                  <a:lumMod val="25000"/>
                  <a:lumOff val="75000"/>
                </a:schemeClr>
              </a:solidFill>
              <a:effectLst>
                <a:outerShdw dist="38100" dir="2700000" algn="tl" rotWithShape="0">
                  <a:schemeClr val="accent2"/>
                </a:outerShdw>
              </a:effectLst>
            </a:endParaRPr>
          </a:p>
        </p:txBody>
      </p:sp>
      <p:pic>
        <p:nvPicPr>
          <p:cNvPr id="1030" name="Picture 6" descr="Image result for dog p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6982" y="2537294"/>
            <a:ext cx="3429064" cy="31432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dog medical p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8369" y="2537294"/>
            <a:ext cx="32766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424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Users\ASUS\OneDrive\Desktop\Untitled.png"/>
          <p:cNvPicPr/>
          <p:nvPr/>
        </p:nvPicPr>
        <p:blipFill>
          <a:blip r:embed="rId2">
            <a:extLst>
              <a:ext uri="{28A0092B-C50C-407E-A947-70E740481C1C}">
                <a14:useLocalDpi xmlns:a14="http://schemas.microsoft.com/office/drawing/2010/main" val="0"/>
              </a:ext>
            </a:extLst>
          </a:blip>
          <a:srcRect/>
          <a:stretch>
            <a:fillRect/>
          </a:stretch>
        </p:blipFill>
        <p:spPr bwMode="auto">
          <a:xfrm>
            <a:off x="-10160" y="-10160"/>
            <a:ext cx="12192000" cy="6868160"/>
          </a:xfrm>
          <a:prstGeom prst="rect">
            <a:avLst/>
          </a:prstGeom>
          <a:noFill/>
          <a:ln>
            <a:noFill/>
          </a:ln>
        </p:spPr>
      </p:pic>
      <p:sp>
        <p:nvSpPr>
          <p:cNvPr id="2" name="Rectangle 1"/>
          <p:cNvSpPr/>
          <p:nvPr/>
        </p:nvSpPr>
        <p:spPr>
          <a:xfrm>
            <a:off x="7899843" y="1476990"/>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Rectangle 3"/>
          <p:cNvSpPr/>
          <p:nvPr/>
        </p:nvSpPr>
        <p:spPr>
          <a:xfrm>
            <a:off x="7899843" y="2631440"/>
            <a:ext cx="3657600" cy="3416320"/>
          </a:xfrm>
          <a:prstGeom prst="rect">
            <a:avLst/>
          </a:prstGeom>
          <a:noFill/>
        </p:spPr>
        <p:txBody>
          <a:bodyPr wrap="square" lIns="91440" tIns="45720" rIns="91440" bIns="45720">
            <a:spAutoFit/>
          </a:bodyPr>
          <a:lstStyle/>
          <a:p>
            <a:pPr algn="ctr"/>
            <a:r>
              <a:rPr lang="en-US" sz="5400" b="1" dirty="0" smtClean="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Block Diagram of Proposed System</a:t>
            </a:r>
            <a:endPar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Tree>
    <p:extLst>
      <p:ext uri="{BB962C8B-B14F-4D97-AF65-F5344CB8AC3E}">
        <p14:creationId xmlns:p14="http://schemas.microsoft.com/office/powerpoint/2010/main" val="263699903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ASUS\Downloads\erdplus-diagram (3).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
        <p:nvSpPr>
          <p:cNvPr id="4" name="Rectangle 3"/>
          <p:cNvSpPr/>
          <p:nvPr/>
        </p:nvSpPr>
        <p:spPr>
          <a:xfrm>
            <a:off x="3978084" y="2612270"/>
            <a:ext cx="3666581" cy="1754326"/>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p>
          <a:p>
            <a:pPr algn="ctr"/>
            <a:r>
              <a:rPr lang="en-US" sz="54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ER Diagram</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2276972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8554" y="500787"/>
            <a:ext cx="11191612" cy="5865508"/>
          </a:xfrm>
          <a:prstGeom prst="rect">
            <a:avLst/>
          </a:prstGeom>
        </p:spPr>
      </p:pic>
    </p:spTree>
    <p:extLst>
      <p:ext uri="{BB962C8B-B14F-4D97-AF65-F5344CB8AC3E}">
        <p14:creationId xmlns:p14="http://schemas.microsoft.com/office/powerpoint/2010/main" val="30306496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1163" y="492924"/>
            <a:ext cx="11182030" cy="5872707"/>
          </a:xfrm>
          <a:prstGeom prst="rect">
            <a:avLst/>
          </a:prstGeom>
        </p:spPr>
      </p:pic>
    </p:spTree>
    <p:extLst>
      <p:ext uri="{BB962C8B-B14F-4D97-AF65-F5344CB8AC3E}">
        <p14:creationId xmlns:p14="http://schemas.microsoft.com/office/powerpoint/2010/main" val="33820403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3079" y="484927"/>
            <a:ext cx="11197087" cy="5872741"/>
          </a:xfrm>
          <a:prstGeom prst="rect">
            <a:avLst/>
          </a:prstGeom>
        </p:spPr>
      </p:pic>
    </p:spTree>
    <p:extLst>
      <p:ext uri="{BB962C8B-B14F-4D97-AF65-F5344CB8AC3E}">
        <p14:creationId xmlns:p14="http://schemas.microsoft.com/office/powerpoint/2010/main" val="829519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9953" y="495695"/>
            <a:ext cx="11164974" cy="5887520"/>
          </a:xfrm>
          <a:prstGeom prst="rect">
            <a:avLst/>
          </a:prstGeom>
        </p:spPr>
      </p:pic>
    </p:spTree>
    <p:extLst>
      <p:ext uri="{BB962C8B-B14F-4D97-AF65-F5344CB8AC3E}">
        <p14:creationId xmlns:p14="http://schemas.microsoft.com/office/powerpoint/2010/main" val="3591294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820627" y="1282142"/>
            <a:ext cx="12126913" cy="4628933"/>
            <a:chOff x="1820627" y="1282142"/>
            <a:chExt cx="12126913" cy="4628933"/>
          </a:xfrm>
        </p:grpSpPr>
        <p:sp>
          <p:nvSpPr>
            <p:cNvPr id="2" name="Rectangle 1"/>
            <p:cNvSpPr/>
            <p:nvPr/>
          </p:nvSpPr>
          <p:spPr>
            <a:xfrm>
              <a:off x="1820627" y="1282142"/>
              <a:ext cx="7755563" cy="1200329"/>
            </a:xfrm>
            <a:prstGeom prst="rect">
              <a:avLst/>
            </a:prstGeom>
            <a:noFill/>
          </p:spPr>
          <p:txBody>
            <a:bodyPr wrap="square" lIns="91440" tIns="45720" rIns="91440" bIns="45720">
              <a:spAutoFit/>
            </a:bodyPr>
            <a:lstStyle/>
            <a:p>
              <a:pPr algn="ctr"/>
              <a:r>
                <a:rPr lang="en-US" sz="72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THANK YOU</a:t>
              </a:r>
              <a:endParaRPr lang="en-US" sz="72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4" name="Rectangle 3"/>
            <p:cNvSpPr/>
            <p:nvPr/>
          </p:nvSpPr>
          <p:spPr>
            <a:xfrm>
              <a:off x="4043875" y="3233419"/>
              <a:ext cx="9903665" cy="2677656"/>
            </a:xfrm>
            <a:prstGeom prst="rect">
              <a:avLst/>
            </a:prstGeom>
            <a:noFill/>
          </p:spPr>
          <p:txBody>
            <a:bodyPr wrap="square" lIns="91440" tIns="45720" rIns="91440" bIns="45720">
              <a:spAutoFit/>
            </a:bodyPr>
            <a:lstStyle/>
            <a:p>
              <a:r>
                <a:rPr lang="en-US" sz="2800" b="1" cap="none" spc="0" dirty="0" smtClean="0">
                  <a:ln w="22225">
                    <a:solidFill>
                      <a:schemeClr val="accent2"/>
                    </a:solidFill>
                    <a:prstDash val="solid"/>
                  </a:ln>
                  <a:solidFill>
                    <a:schemeClr val="accent2">
                      <a:lumMod val="40000"/>
                      <a:lumOff val="60000"/>
                    </a:schemeClr>
                  </a:solidFill>
                  <a:effectLst/>
                </a:rPr>
                <a:t>Guide:  Dr. </a:t>
              </a:r>
              <a:r>
                <a:rPr lang="en-US" sz="2800" b="1" cap="none" spc="0" dirty="0" err="1" smtClean="0">
                  <a:ln w="22225">
                    <a:solidFill>
                      <a:schemeClr val="accent2"/>
                    </a:solidFill>
                    <a:prstDash val="solid"/>
                  </a:ln>
                  <a:solidFill>
                    <a:schemeClr val="accent2">
                      <a:lumMod val="40000"/>
                      <a:lumOff val="60000"/>
                    </a:schemeClr>
                  </a:solidFill>
                  <a:effectLst/>
                </a:rPr>
                <a:t>Nismon</a:t>
              </a:r>
              <a:r>
                <a:rPr lang="en-US" sz="2800" b="1" cap="none" spc="0" dirty="0" smtClean="0">
                  <a:ln w="22225">
                    <a:solidFill>
                      <a:schemeClr val="accent2"/>
                    </a:solidFill>
                    <a:prstDash val="solid"/>
                  </a:ln>
                  <a:solidFill>
                    <a:schemeClr val="accent2">
                      <a:lumMod val="40000"/>
                      <a:lumOff val="60000"/>
                    </a:schemeClr>
                  </a:solidFill>
                  <a:effectLst/>
                </a:rPr>
                <a:t> Rio </a:t>
              </a:r>
              <a:r>
                <a:rPr lang="en-US" sz="2800" b="1" cap="none" spc="0" dirty="0" smtClean="0">
                  <a:ln w="22225">
                    <a:solidFill>
                      <a:schemeClr val="accent2"/>
                    </a:solidFill>
                    <a:prstDash val="solid"/>
                  </a:ln>
                  <a:solidFill>
                    <a:schemeClr val="accent2">
                      <a:lumMod val="40000"/>
                      <a:lumOff val="60000"/>
                    </a:schemeClr>
                  </a:solidFill>
                  <a:effectLst/>
                </a:rPr>
                <a:t>R</a:t>
              </a:r>
            </a:p>
            <a:p>
              <a:endParaRPr lang="en-US" sz="2800" b="1" cap="none" spc="0" dirty="0" smtClean="0">
                <a:ln w="22225">
                  <a:solidFill>
                    <a:schemeClr val="accent2"/>
                  </a:solidFill>
                  <a:prstDash val="solid"/>
                </a:ln>
                <a:solidFill>
                  <a:schemeClr val="accent2">
                    <a:lumMod val="40000"/>
                    <a:lumOff val="60000"/>
                  </a:schemeClr>
                </a:solidFill>
                <a:effectLst/>
              </a:endParaRPr>
            </a:p>
            <a:p>
              <a:r>
                <a:rPr lang="en-US" sz="2800" b="1" cap="none" spc="0" dirty="0" smtClean="0">
                  <a:ln w="22225">
                    <a:solidFill>
                      <a:schemeClr val="accent2"/>
                    </a:solidFill>
                    <a:prstDash val="solid"/>
                  </a:ln>
                  <a:solidFill>
                    <a:schemeClr val="accent2">
                      <a:lumMod val="40000"/>
                      <a:lumOff val="60000"/>
                    </a:schemeClr>
                  </a:solidFill>
                  <a:effectLst/>
                </a:rPr>
                <a:t>Presented By:  -</a:t>
              </a:r>
            </a:p>
            <a:p>
              <a:r>
                <a:rPr lang="en-US" sz="2800" b="1" dirty="0" smtClean="0">
                  <a:ln w="22225">
                    <a:solidFill>
                      <a:schemeClr val="accent2"/>
                    </a:solidFill>
                    <a:prstDash val="solid"/>
                  </a:ln>
                  <a:solidFill>
                    <a:schemeClr val="accent2">
                      <a:lumMod val="40000"/>
                      <a:lumOff val="60000"/>
                    </a:schemeClr>
                  </a:solidFill>
                </a:rPr>
                <a:t>						</a:t>
              </a:r>
              <a:r>
                <a:rPr lang="en-US" sz="2800" b="1" dirty="0" err="1" smtClean="0">
                  <a:ln w="22225">
                    <a:solidFill>
                      <a:schemeClr val="accent2"/>
                    </a:solidFill>
                    <a:prstDash val="solid"/>
                  </a:ln>
                  <a:solidFill>
                    <a:schemeClr val="accent2">
                      <a:lumMod val="40000"/>
                      <a:lumOff val="60000"/>
                    </a:schemeClr>
                  </a:solidFill>
                </a:rPr>
                <a:t>Koustabh</a:t>
              </a:r>
              <a:r>
                <a:rPr lang="en-US" sz="2800" b="1" dirty="0" smtClean="0">
                  <a:ln w="22225">
                    <a:solidFill>
                      <a:schemeClr val="accent2"/>
                    </a:solidFill>
                    <a:prstDash val="solid"/>
                  </a:ln>
                  <a:solidFill>
                    <a:schemeClr val="accent2">
                      <a:lumMod val="40000"/>
                      <a:lumOff val="60000"/>
                    </a:schemeClr>
                  </a:solidFill>
                </a:rPr>
                <a:t> Krishna (1847234)</a:t>
              </a:r>
            </a:p>
            <a:p>
              <a:r>
                <a:rPr lang="en-US" sz="2800" b="1" cap="none" spc="0" dirty="0" smtClean="0">
                  <a:ln w="22225">
                    <a:solidFill>
                      <a:schemeClr val="accent2"/>
                    </a:solidFill>
                    <a:prstDash val="solid"/>
                  </a:ln>
                  <a:solidFill>
                    <a:schemeClr val="accent2">
                      <a:lumMod val="40000"/>
                      <a:lumOff val="60000"/>
                    </a:schemeClr>
                  </a:solidFill>
                  <a:effectLst/>
                </a:rPr>
                <a:t>						</a:t>
              </a:r>
              <a:r>
                <a:rPr lang="en-US" sz="2800" b="1" cap="none" spc="0" dirty="0" err="1" smtClean="0">
                  <a:ln w="22225">
                    <a:solidFill>
                      <a:schemeClr val="accent2"/>
                    </a:solidFill>
                    <a:prstDash val="solid"/>
                  </a:ln>
                  <a:solidFill>
                    <a:schemeClr val="accent2">
                      <a:lumMod val="40000"/>
                      <a:lumOff val="60000"/>
                    </a:schemeClr>
                  </a:solidFill>
                  <a:effectLst/>
                </a:rPr>
                <a:t>Nithya</a:t>
              </a:r>
              <a:r>
                <a:rPr lang="en-US" sz="2800" b="1" cap="none" spc="0" dirty="0" smtClean="0">
                  <a:ln w="22225">
                    <a:solidFill>
                      <a:schemeClr val="accent2"/>
                    </a:solidFill>
                    <a:prstDash val="solid"/>
                  </a:ln>
                  <a:solidFill>
                    <a:schemeClr val="accent2">
                      <a:lumMod val="40000"/>
                      <a:lumOff val="60000"/>
                    </a:schemeClr>
                  </a:solidFill>
                  <a:effectLst/>
                </a:rPr>
                <a:t> V			   (1847245)</a:t>
              </a:r>
            </a:p>
            <a:p>
              <a:r>
                <a:rPr lang="en-US" sz="2800" b="1" dirty="0" smtClean="0">
                  <a:ln w="22225">
                    <a:solidFill>
                      <a:schemeClr val="accent2"/>
                    </a:solidFill>
                    <a:prstDash val="solid"/>
                  </a:ln>
                  <a:solidFill>
                    <a:schemeClr val="accent2">
                      <a:lumMod val="40000"/>
                      <a:lumOff val="60000"/>
                    </a:schemeClr>
                  </a:solidFill>
                </a:rPr>
                <a:t>						Jaiprakash Advani (1847229)</a:t>
              </a:r>
              <a:endParaRPr lang="en-US" sz="2800" b="1" cap="none" spc="0" dirty="0">
                <a:ln w="22225">
                  <a:solidFill>
                    <a:schemeClr val="accent2"/>
                  </a:solidFill>
                  <a:prstDash val="solid"/>
                </a:ln>
                <a:solidFill>
                  <a:schemeClr val="accent2">
                    <a:lumMod val="40000"/>
                    <a:lumOff val="60000"/>
                  </a:schemeClr>
                </a:solidFill>
                <a:effectLst/>
              </a:endParaRPr>
            </a:p>
          </p:txBody>
        </p:sp>
      </p:grpSp>
    </p:spTree>
    <p:extLst>
      <p:ext uri="{BB962C8B-B14F-4D97-AF65-F5344CB8AC3E}">
        <p14:creationId xmlns:p14="http://schemas.microsoft.com/office/powerpoint/2010/main" val="348280063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152976" y="586590"/>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Rectangle 3"/>
          <p:cNvSpPr/>
          <p:nvPr/>
        </p:nvSpPr>
        <p:spPr>
          <a:xfrm>
            <a:off x="1838960" y="2638001"/>
            <a:ext cx="9428480" cy="2746008"/>
          </a:xfrm>
          <a:prstGeom prst="rect">
            <a:avLst/>
          </a:prstGeom>
        </p:spPr>
        <p:txBody>
          <a:bodyPr wrap="square">
            <a:spAutoFit/>
          </a:bodyPr>
          <a:lstStyle/>
          <a:p>
            <a:pPr algn="just">
              <a:lnSpc>
                <a:spcPct val="107000"/>
              </a:lnSpc>
              <a:spcAft>
                <a:spcPts val="800"/>
              </a:spcAft>
            </a:pPr>
            <a:r>
              <a:rPr lang="en-IN" dirty="0">
                <a:latin typeface="Calibri" panose="020F0502020204030204" pitchFamily="34" charset="0"/>
                <a:ea typeface="Calibri" panose="020F0502020204030204" pitchFamily="34" charset="0"/>
                <a:cs typeface="Times New Roman" panose="02020603050405020304" pitchFamily="18" charset="0"/>
              </a:rPr>
              <a:t>Disease management system is web based application where one can search for diseases according to the symptoms provided. The audience for this system is huge as in today’s world every age group has easy access to internet and every other person is concerned </a:t>
            </a:r>
            <a:r>
              <a:rPr lang="en-IN" dirty="0" smtClean="0">
                <a:latin typeface="Calibri" panose="020F0502020204030204" pitchFamily="34" charset="0"/>
                <a:ea typeface="Calibri" panose="020F0502020204030204" pitchFamily="34" charset="0"/>
                <a:cs typeface="Times New Roman" panose="02020603050405020304" pitchFamily="18" charset="0"/>
              </a:rPr>
              <a:t>about </a:t>
            </a:r>
            <a:r>
              <a:rPr lang="en-IN" dirty="0">
                <a:latin typeface="Calibri" panose="020F0502020204030204" pitchFamily="34" charset="0"/>
                <a:ea typeface="Calibri" panose="020F0502020204030204" pitchFamily="34" charset="0"/>
                <a:cs typeface="Times New Roman" panose="02020603050405020304" pitchFamily="18" charset="0"/>
              </a:rPr>
              <a:t>health </a:t>
            </a:r>
            <a:r>
              <a:rPr lang="en-IN" dirty="0" smtClean="0">
                <a:latin typeface="Calibri" panose="020F0502020204030204" pitchFamily="34" charset="0"/>
                <a:ea typeface="Calibri" panose="020F0502020204030204" pitchFamily="34" charset="0"/>
                <a:cs typeface="Times New Roman" panose="02020603050405020304" pitchFamily="18" charset="0"/>
              </a:rPr>
              <a:t>of their </a:t>
            </a:r>
            <a:r>
              <a:rPr lang="en-IN" dirty="0">
                <a:latin typeface="Calibri" panose="020F0502020204030204" pitchFamily="34" charset="0"/>
                <a:ea typeface="Calibri" panose="020F0502020204030204" pitchFamily="34" charset="0"/>
                <a:cs typeface="Times New Roman" panose="02020603050405020304" pitchFamily="18" charset="0"/>
              </a:rPr>
              <a:t>loved </a:t>
            </a:r>
            <a:r>
              <a:rPr lang="en-IN" dirty="0" smtClean="0">
                <a:latin typeface="Calibri" panose="020F0502020204030204" pitchFamily="34" charset="0"/>
                <a:ea typeface="Calibri" panose="020F0502020204030204" pitchFamily="34" charset="0"/>
                <a:cs typeface="Times New Roman" panose="02020603050405020304" pitchFamily="18" charset="0"/>
              </a:rPr>
              <a:t>pets.</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gn="just"/>
            <a:r>
              <a:rPr lang="en-IN" dirty="0">
                <a:latin typeface="Calibri" panose="020F0502020204030204" pitchFamily="34" charset="0"/>
                <a:ea typeface="Calibri" panose="020F0502020204030204" pitchFamily="34" charset="0"/>
                <a:cs typeface="Times New Roman" panose="02020603050405020304" pitchFamily="18" charset="0"/>
              </a:rPr>
              <a:t>	</a:t>
            </a:r>
            <a:r>
              <a:rPr lang="en-IN" dirty="0" smtClean="0">
                <a:latin typeface="Calibri" panose="020F0502020204030204" pitchFamily="34" charset="0"/>
                <a:ea typeface="Calibri" panose="020F0502020204030204" pitchFamily="34" charset="0"/>
                <a:cs typeface="Times New Roman" panose="02020603050405020304" pitchFamily="18" charset="0"/>
              </a:rPr>
              <a:t>In today’s world every person is concerned about their pet and especially dogs, they care for their pet like their own child and have a serious concern about he health of the pet. If something happens to our pet we will not take rest until the pet is perfectly fit. The main targeted audience is the one who cannot reach to </a:t>
            </a:r>
            <a:r>
              <a:rPr lang="en-IN" dirty="0" smtClean="0"/>
              <a:t>veterinarians easily.</a:t>
            </a:r>
            <a:r>
              <a:rPr lang="en-IN" dirty="0" smtClean="0">
                <a:latin typeface="Calibri" panose="020F0502020204030204" pitchFamily="34" charset="0"/>
                <a:ea typeface="Calibri" panose="020F0502020204030204" pitchFamily="34" charset="0"/>
                <a:cs typeface="Times New Roman" panose="02020603050405020304" pitchFamily="18" charset="0"/>
              </a:rPr>
              <a:t> </a:t>
            </a:r>
            <a:r>
              <a:rPr lang="en-IN" dirty="0" smtClean="0">
                <a:latin typeface="Calibri" panose="020F0502020204030204" pitchFamily="34" charset="0"/>
                <a:ea typeface="Calibri" panose="020F0502020204030204" pitchFamily="34" charset="0"/>
                <a:cs typeface="Times New Roman" panose="02020603050405020304" pitchFamily="18" charset="0"/>
              </a:rPr>
              <a:t>With </a:t>
            </a:r>
            <a:r>
              <a:rPr lang="en-IN" dirty="0">
                <a:latin typeface="Calibri" panose="020F0502020204030204" pitchFamily="34" charset="0"/>
                <a:ea typeface="Calibri" panose="020F0502020204030204" pitchFamily="34" charset="0"/>
                <a:cs typeface="Times New Roman" panose="02020603050405020304" pitchFamily="18" charset="0"/>
              </a:rPr>
              <a:t>this system they can just log in and check whether the symptoms visible are something to be given importance or not. This system could save </a:t>
            </a:r>
            <a:r>
              <a:rPr lang="en-IN" dirty="0" smtClean="0">
                <a:latin typeface="Calibri" panose="020F0502020204030204" pitchFamily="34" charset="0"/>
                <a:ea typeface="Calibri" panose="020F0502020204030204" pitchFamily="34" charset="0"/>
                <a:cs typeface="Times New Roman" panose="02020603050405020304" pitchFamily="18" charset="0"/>
              </a:rPr>
              <a:t>lives of pets </a:t>
            </a:r>
            <a:r>
              <a:rPr lang="en-IN" dirty="0">
                <a:latin typeface="Calibri" panose="020F0502020204030204" pitchFamily="34" charset="0"/>
                <a:ea typeface="Calibri" panose="020F0502020204030204" pitchFamily="34" charset="0"/>
                <a:cs typeface="Times New Roman" panose="02020603050405020304" pitchFamily="18" charset="0"/>
              </a:rPr>
              <a:t>if its accuracy is maximised and if it has a huge databank of diseases and its symptoms.</a:t>
            </a:r>
            <a:endParaRPr lang="en-US" dirty="0"/>
          </a:p>
        </p:txBody>
      </p:sp>
      <p:sp>
        <p:nvSpPr>
          <p:cNvPr id="5" name="Rectangle 4"/>
          <p:cNvSpPr/>
          <p:nvPr/>
        </p:nvSpPr>
        <p:spPr>
          <a:xfrm>
            <a:off x="1074623" y="1645262"/>
            <a:ext cx="10629697" cy="646331"/>
          </a:xfrm>
          <a:prstGeom prst="rect">
            <a:avLst/>
          </a:prstGeom>
          <a:noFill/>
        </p:spPr>
        <p:txBody>
          <a:bodyPr wrap="square" lIns="91440" tIns="45720" rIns="91440" bIns="45720">
            <a:spAutoFit/>
          </a:bodyPr>
          <a:lstStyle/>
          <a:p>
            <a:pPr algn="ctr"/>
            <a:r>
              <a:rPr lang="en-US" sz="3600" b="1" cap="none" spc="0"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What is Disease Recognition System?</a:t>
            </a:r>
            <a:endParaRPr lang="en-US" sz="3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675650662"/>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6" y="327804"/>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3" name="Picture 2"/>
          <p:cNvPicPr>
            <a:picLocks noChangeAspect="1"/>
          </p:cNvPicPr>
          <p:nvPr/>
        </p:nvPicPr>
        <p:blipFill>
          <a:blip r:embed="rId2"/>
          <a:stretch>
            <a:fillRect/>
          </a:stretch>
        </p:blipFill>
        <p:spPr>
          <a:xfrm>
            <a:off x="-1" y="0"/>
            <a:ext cx="12192001" cy="6855332"/>
          </a:xfrm>
          <a:prstGeom prst="rect">
            <a:avLst/>
          </a:prstGeom>
        </p:spPr>
      </p:pic>
    </p:spTree>
    <p:extLst>
      <p:ext uri="{BB962C8B-B14F-4D97-AF65-F5344CB8AC3E}">
        <p14:creationId xmlns:p14="http://schemas.microsoft.com/office/powerpoint/2010/main" val="25065846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7" y="569334"/>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TextBox 2"/>
          <p:cNvSpPr txBox="1"/>
          <p:nvPr/>
        </p:nvSpPr>
        <p:spPr>
          <a:xfrm>
            <a:off x="2163650" y="1660767"/>
            <a:ext cx="8873544" cy="4216539"/>
          </a:xfrm>
          <a:prstGeom prst="rect">
            <a:avLst/>
          </a:prstGeom>
          <a:noFill/>
        </p:spPr>
        <p:txBody>
          <a:bodyPr wrap="square" rtlCol="0">
            <a:spAutoFit/>
          </a:bodyPr>
          <a:lstStyle/>
          <a:p>
            <a:pPr algn="just"/>
            <a:r>
              <a:rPr lang="en-IN" b="1" dirty="0" smtClean="0"/>
              <a:t>EXISTING SYSTEM</a:t>
            </a:r>
          </a:p>
          <a:p>
            <a:pPr algn="just"/>
            <a:endParaRPr lang="en-IN" sz="800" b="1" dirty="0" smtClean="0"/>
          </a:p>
          <a:p>
            <a:pPr algn="just"/>
            <a:endParaRPr lang="en-IN" sz="800" dirty="0"/>
          </a:p>
          <a:p>
            <a:pPr algn="just"/>
            <a:r>
              <a:rPr lang="en-IN" dirty="0"/>
              <a:t>System Name: </a:t>
            </a:r>
            <a:r>
              <a:rPr lang="en-IN" b="1" dirty="0"/>
              <a:t>petMD</a:t>
            </a:r>
          </a:p>
          <a:p>
            <a:pPr algn="just"/>
            <a:r>
              <a:rPr lang="en-IN" dirty="0"/>
              <a:t>petMD is the largest global source of pet health information in the world today. Part of a global network of veterinary professionals, petMD’s content was created by veterinarians for consumers and veterinarians. </a:t>
            </a:r>
            <a:endParaRPr lang="en-IN" dirty="0" smtClean="0"/>
          </a:p>
          <a:p>
            <a:pPr algn="just"/>
            <a:r>
              <a:rPr lang="en-IN" dirty="0" smtClean="0"/>
              <a:t>The </a:t>
            </a:r>
            <a:r>
              <a:rPr lang="en-IN" dirty="0"/>
              <a:t>content is written by veterinarians and approved by the veterinarian’s team. Hundreds of veterinarians, spanning eight countries across the world, were consulted, interviewed and enlisted to write, verify, and approve the content</a:t>
            </a:r>
            <a:r>
              <a:rPr lang="en-IN" dirty="0" smtClean="0"/>
              <a:t>.</a:t>
            </a:r>
          </a:p>
          <a:p>
            <a:pPr algn="just"/>
            <a:endParaRPr lang="en-IN" dirty="0"/>
          </a:p>
          <a:p>
            <a:pPr algn="just"/>
            <a:r>
              <a:rPr lang="en-IN" b="1" dirty="0"/>
              <a:t>petMD contains three basic functionalities</a:t>
            </a:r>
            <a:r>
              <a:rPr lang="en-IN" b="1" dirty="0" smtClean="0"/>
              <a:t>:</a:t>
            </a:r>
          </a:p>
          <a:p>
            <a:pPr algn="just"/>
            <a:endParaRPr lang="en-IN" sz="800" b="1" dirty="0"/>
          </a:p>
          <a:p>
            <a:pPr marL="285750" lvl="0" indent="-285750" algn="just">
              <a:buFont typeface="Arial" panose="020B0604020202020204" pitchFamily="34" charset="0"/>
              <a:buChar char="•"/>
            </a:pPr>
            <a:r>
              <a:rPr lang="en-IN" dirty="0"/>
              <a:t>Search for pet health </a:t>
            </a:r>
            <a:r>
              <a:rPr lang="en-IN" dirty="0" smtClean="0"/>
              <a:t>database</a:t>
            </a:r>
          </a:p>
          <a:p>
            <a:pPr marL="285750" lvl="0" indent="-285750" algn="just">
              <a:buFont typeface="Arial" panose="020B0604020202020204" pitchFamily="34" charset="0"/>
              <a:buChar char="•"/>
            </a:pPr>
            <a:r>
              <a:rPr lang="en-IN" dirty="0" smtClean="0"/>
              <a:t>Connect </a:t>
            </a:r>
            <a:r>
              <a:rPr lang="en-IN" dirty="0"/>
              <a:t>with a veterinarian and visit them </a:t>
            </a:r>
            <a:r>
              <a:rPr lang="en-IN" dirty="0" smtClean="0"/>
              <a:t>often</a:t>
            </a:r>
          </a:p>
          <a:p>
            <a:pPr marL="285750" lvl="0" indent="-285750" algn="just">
              <a:buFont typeface="Arial" panose="020B0604020202020204" pitchFamily="34" charset="0"/>
              <a:buChar char="•"/>
            </a:pPr>
            <a:r>
              <a:rPr lang="en-IN" dirty="0" smtClean="0"/>
              <a:t>Discover </a:t>
            </a:r>
            <a:r>
              <a:rPr lang="en-IN" dirty="0"/>
              <a:t>new things that will inspire you to keep your pet healthy</a:t>
            </a:r>
          </a:p>
        </p:txBody>
      </p:sp>
    </p:spTree>
    <p:extLst>
      <p:ext uri="{BB962C8B-B14F-4D97-AF65-F5344CB8AC3E}">
        <p14:creationId xmlns:p14="http://schemas.microsoft.com/office/powerpoint/2010/main" val="313937142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78856" y="664233"/>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TextBox 2"/>
          <p:cNvSpPr txBox="1"/>
          <p:nvPr/>
        </p:nvSpPr>
        <p:spPr>
          <a:xfrm>
            <a:off x="2146884" y="2171671"/>
            <a:ext cx="8010659" cy="2554545"/>
          </a:xfrm>
          <a:prstGeom prst="rect">
            <a:avLst/>
          </a:prstGeom>
          <a:noFill/>
        </p:spPr>
        <p:txBody>
          <a:bodyPr wrap="square" rtlCol="0">
            <a:spAutoFit/>
          </a:bodyPr>
          <a:lstStyle/>
          <a:p>
            <a:pPr algn="just"/>
            <a:r>
              <a:rPr lang="en-IN" sz="2000" b="1" dirty="0"/>
              <a:t>LIMITATIONS OF EXISTING SYSTEM</a:t>
            </a:r>
            <a:endParaRPr lang="en-IN" sz="2000" dirty="0"/>
          </a:p>
          <a:p>
            <a:pPr algn="just"/>
            <a:r>
              <a:rPr lang="en-IN" sz="2000" b="1" dirty="0"/>
              <a:t> </a:t>
            </a:r>
            <a:endParaRPr lang="en-IN" sz="2000" dirty="0"/>
          </a:p>
          <a:p>
            <a:pPr algn="just"/>
            <a:r>
              <a:rPr lang="en-IN" sz="2000" dirty="0"/>
              <a:t>Existing framework has a manual search which is hard for client. The user can </a:t>
            </a:r>
            <a:r>
              <a:rPr lang="en-IN" sz="2000" dirty="0" smtClean="0"/>
              <a:t>only get </a:t>
            </a:r>
            <a:r>
              <a:rPr lang="en-IN" sz="2000" dirty="0"/>
              <a:t>details of certain outcome as in they have to guess the actual disease and search for it on the system. Basically this system cannot recognize any disease. And furthermore there is no health </a:t>
            </a:r>
            <a:r>
              <a:rPr lang="en-IN" sz="2000" dirty="0" smtClean="0"/>
              <a:t>card </a:t>
            </a:r>
            <a:r>
              <a:rPr lang="en-IN" sz="2000" dirty="0"/>
              <a:t>for each dog where the veterinarians can view the details related to the dogs whom they are currently treating and the previous history of the dog’s treatment</a:t>
            </a:r>
            <a:r>
              <a:rPr lang="en-IN" sz="2000" dirty="0" smtClean="0"/>
              <a:t>.</a:t>
            </a:r>
          </a:p>
        </p:txBody>
      </p:sp>
    </p:spTree>
    <p:extLst>
      <p:ext uri="{BB962C8B-B14F-4D97-AF65-F5344CB8AC3E}">
        <p14:creationId xmlns:p14="http://schemas.microsoft.com/office/powerpoint/2010/main" val="1944065312"/>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7" y="595216"/>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TextBox 2"/>
          <p:cNvSpPr txBox="1"/>
          <p:nvPr/>
        </p:nvSpPr>
        <p:spPr>
          <a:xfrm>
            <a:off x="2137893" y="1996225"/>
            <a:ext cx="6478074" cy="3693319"/>
          </a:xfrm>
          <a:prstGeom prst="rect">
            <a:avLst/>
          </a:prstGeom>
          <a:noFill/>
        </p:spPr>
        <p:txBody>
          <a:bodyPr wrap="square" rtlCol="0">
            <a:spAutoFit/>
          </a:bodyPr>
          <a:lstStyle/>
          <a:p>
            <a:pPr algn="just"/>
            <a:r>
              <a:rPr lang="en-IN" b="1" dirty="0"/>
              <a:t>BENEFITS OF PROPOSED SYSTEM</a:t>
            </a:r>
            <a:endParaRPr lang="en-IN" dirty="0"/>
          </a:p>
          <a:p>
            <a:pPr algn="just"/>
            <a:r>
              <a:rPr lang="en-IN" dirty="0"/>
              <a:t> </a:t>
            </a:r>
          </a:p>
          <a:p>
            <a:pPr lvl="0" algn="just"/>
            <a:r>
              <a:rPr lang="en-IN" dirty="0"/>
              <a:t>Our system automatically </a:t>
            </a:r>
            <a:r>
              <a:rPr lang="en-IN" dirty="0" smtClean="0"/>
              <a:t>searches for the disease </a:t>
            </a:r>
            <a:r>
              <a:rPr lang="en-IN" dirty="0"/>
              <a:t>and gives the </a:t>
            </a:r>
            <a:r>
              <a:rPr lang="en-IN" dirty="0" smtClean="0"/>
              <a:t>outcome, </a:t>
            </a:r>
            <a:r>
              <a:rPr lang="en-IN" dirty="0"/>
              <a:t>b</a:t>
            </a:r>
            <a:r>
              <a:rPr lang="en-IN" dirty="0" smtClean="0"/>
              <a:t>asically </a:t>
            </a:r>
            <a:r>
              <a:rPr lang="en-IN" dirty="0"/>
              <a:t>a recognition system. In the Existing framework we have to manually search the details about the concerned disease which is not feasible for the user in most of the occasions.</a:t>
            </a:r>
          </a:p>
          <a:p>
            <a:pPr lvl="0" algn="just"/>
            <a:r>
              <a:rPr lang="en-IN" dirty="0"/>
              <a:t>Furthermore, we are additionally exhibiting the trend analysis about the searched disease with a graphical portrayal.</a:t>
            </a:r>
          </a:p>
          <a:p>
            <a:pPr algn="just"/>
            <a:r>
              <a:rPr lang="en-IN" dirty="0"/>
              <a:t>In our system we provide the user with the user friendly interface which gives substantially better outcome in detail. </a:t>
            </a:r>
            <a:endParaRPr lang="en-IN" dirty="0" smtClean="0"/>
          </a:p>
          <a:p>
            <a:pPr algn="just"/>
            <a:r>
              <a:rPr lang="en-IN" dirty="0" smtClean="0"/>
              <a:t>With regard to Trend Analysis we will be providing food for the month.</a:t>
            </a:r>
          </a:p>
          <a:p>
            <a:pPr algn="just"/>
            <a:endParaRPr lang="en-IN" dirty="0"/>
          </a:p>
        </p:txBody>
      </p:sp>
    </p:spTree>
    <p:extLst>
      <p:ext uri="{BB962C8B-B14F-4D97-AF65-F5344CB8AC3E}">
        <p14:creationId xmlns:p14="http://schemas.microsoft.com/office/powerpoint/2010/main" val="32017599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7" y="355600"/>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TextBox 2"/>
          <p:cNvSpPr txBox="1"/>
          <p:nvPr/>
        </p:nvSpPr>
        <p:spPr>
          <a:xfrm>
            <a:off x="1687132" y="2244359"/>
            <a:ext cx="9298546" cy="2277547"/>
          </a:xfrm>
          <a:prstGeom prst="rect">
            <a:avLst/>
          </a:prstGeom>
          <a:noFill/>
        </p:spPr>
        <p:txBody>
          <a:bodyPr wrap="square" rtlCol="0">
            <a:spAutoFit/>
          </a:bodyPr>
          <a:lstStyle/>
          <a:p>
            <a:r>
              <a:rPr lang="en-IN" b="1" dirty="0"/>
              <a:t> </a:t>
            </a:r>
            <a:endParaRPr lang="en-IN" dirty="0"/>
          </a:p>
          <a:p>
            <a:r>
              <a:rPr lang="en-IN" b="1" dirty="0" smtClean="0"/>
              <a:t>SPECIALIZATION </a:t>
            </a:r>
            <a:r>
              <a:rPr lang="en-IN" b="1" dirty="0"/>
              <a:t>CONCEPTS </a:t>
            </a:r>
            <a:r>
              <a:rPr lang="en-IN" b="1" dirty="0" smtClean="0"/>
              <a:t>USED</a:t>
            </a:r>
          </a:p>
          <a:p>
            <a:endParaRPr lang="en-IN" sz="800" b="1" dirty="0" smtClean="0"/>
          </a:p>
          <a:p>
            <a:endParaRPr lang="en-IN" sz="800" dirty="0"/>
          </a:p>
          <a:p>
            <a:pPr marL="285750" lvl="0" indent="-285750">
              <a:buFont typeface="Arial" panose="020B0604020202020204" pitchFamily="34" charset="0"/>
              <a:buChar char="•"/>
            </a:pPr>
            <a:r>
              <a:rPr lang="en-IN" dirty="0" smtClean="0"/>
              <a:t>We </a:t>
            </a:r>
            <a:r>
              <a:rPr lang="en-IN" dirty="0"/>
              <a:t>are proving the trend analysis of recently searched diseases with the graphical representation.</a:t>
            </a:r>
          </a:p>
          <a:p>
            <a:pPr marL="285750" lvl="0" indent="-285750">
              <a:buFont typeface="Arial" panose="020B0604020202020204" pitchFamily="34" charset="0"/>
              <a:buChar char="•"/>
            </a:pPr>
            <a:r>
              <a:rPr lang="en-IN" dirty="0"/>
              <a:t>We are having a recognition system which will predict the disease according to the symptoms given so that the user does not have to search for it manually. </a:t>
            </a:r>
            <a:endParaRPr lang="en-IN" dirty="0" smtClean="0"/>
          </a:p>
          <a:p>
            <a:pPr marL="285750" lvl="0" indent="-285750">
              <a:buFont typeface="Arial" panose="020B0604020202020204" pitchFamily="34" charset="0"/>
              <a:buChar char="•"/>
            </a:pPr>
            <a:r>
              <a:rPr lang="en-IN" dirty="0" smtClean="0"/>
              <a:t>Our system helps user to chat in case of assistant needed through CHATBOT.</a:t>
            </a:r>
          </a:p>
          <a:p>
            <a:pPr marL="285750" lvl="0" indent="-285750">
              <a:buFont typeface="Arial" panose="020B0604020202020204" pitchFamily="34" charset="0"/>
              <a:buChar char="•"/>
            </a:pPr>
            <a:r>
              <a:rPr lang="en-IN" dirty="0" smtClean="0"/>
              <a:t>Through trend analysis we also recommend Food for the Month components.</a:t>
            </a:r>
            <a:endParaRPr lang="en-IN" dirty="0"/>
          </a:p>
        </p:txBody>
      </p:sp>
    </p:spTree>
    <p:extLst>
      <p:ext uri="{BB962C8B-B14F-4D97-AF65-F5344CB8AC3E}">
        <p14:creationId xmlns:p14="http://schemas.microsoft.com/office/powerpoint/2010/main" val="1966977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6709" y="1518546"/>
            <a:ext cx="9609827" cy="4330288"/>
          </a:xfrm>
          <a:prstGeom prst="rect">
            <a:avLst/>
          </a:prstGeom>
        </p:spPr>
        <p:txBody>
          <a:bodyPr wrap="square">
            <a:spAutoFit/>
          </a:bodyPr>
          <a:lstStyle/>
          <a:p>
            <a:pPr algn="just">
              <a:lnSpc>
                <a:spcPct val="107000"/>
              </a:lnSpc>
              <a:spcAft>
                <a:spcPts val="800"/>
              </a:spcAft>
            </a:pPr>
            <a:r>
              <a:rPr lang="en-IN" sz="2000" b="1" u="sng" dirty="0">
                <a:latin typeface="Calibri" panose="020F0502020204030204" pitchFamily="34" charset="0"/>
                <a:ea typeface="Calibri" panose="020F0502020204030204" pitchFamily="34" charset="0"/>
                <a:cs typeface="Times New Roman" panose="02020603050405020304" pitchFamily="18" charset="0"/>
              </a:rPr>
              <a:t>Feasibility study:</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gn="just">
              <a:lnSpc>
                <a:spcPct val="107000"/>
              </a:lnSpc>
              <a:spcBef>
                <a:spcPts val="0"/>
              </a:spcBef>
              <a:spcAft>
                <a:spcPts val="800"/>
              </a:spcAft>
              <a:buFont typeface="Arial" panose="020B0604020202020204" pitchFamily="34" charset="0"/>
              <a:buChar char="•"/>
            </a:pPr>
            <a:r>
              <a:rPr lang="en-IN" b="1" dirty="0">
                <a:latin typeface="Calibri" panose="020F0502020204030204" pitchFamily="34" charset="0"/>
                <a:ea typeface="Calibri" panose="020F0502020204030204" pitchFamily="34" charset="0"/>
                <a:cs typeface="Times New Roman" panose="02020603050405020304" pitchFamily="18" charset="0"/>
              </a:rPr>
              <a:t>Technical feasibility:</a:t>
            </a:r>
            <a:r>
              <a:rPr lang="en-IN" dirty="0">
                <a:latin typeface="Calibri" panose="020F0502020204030204" pitchFamily="34" charset="0"/>
                <a:ea typeface="Calibri" panose="020F0502020204030204" pitchFamily="34" charset="0"/>
                <a:cs typeface="Times New Roman" panose="02020603050405020304" pitchFamily="18" charset="0"/>
              </a:rPr>
              <a:t> It is possible to construct the whole system using a free front end tools and a back end tool such as MySQL. Moreover, through proper normalisation the data can be properly segregated and anomalies regarding any operations can be minimised and the accuracy of the output can be maximised.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R="0" lvl="0" algn="just">
              <a:lnSpc>
                <a:spcPct val="107000"/>
              </a:lnSpc>
              <a:spcBef>
                <a:spcPts val="0"/>
              </a:spcBef>
              <a:spcAft>
                <a:spcPts val="800"/>
              </a:spcAft>
            </a:pPr>
            <a:r>
              <a:rPr lang="en-IN" dirty="0" smtClean="0">
                <a:latin typeface="Calibri" panose="020F0502020204030204" pitchFamily="34" charset="0"/>
                <a:ea typeface="Calibri" panose="020F0502020204030204" pitchFamily="34" charset="0"/>
                <a:cs typeface="Times New Roman" panose="02020603050405020304" pitchFamily="18" charset="0"/>
              </a:rPr>
              <a:t>Hence </a:t>
            </a:r>
            <a:r>
              <a:rPr lang="en-IN" dirty="0">
                <a:latin typeface="Calibri" panose="020F0502020204030204" pitchFamily="34" charset="0"/>
                <a:ea typeface="Calibri" panose="020F0502020204030204" pitchFamily="34" charset="0"/>
                <a:cs typeface="Times New Roman" panose="02020603050405020304" pitchFamily="18" charset="0"/>
              </a:rPr>
              <a:t>through proper consideration of the system we can say that this is a technically feasible project.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gn="just">
              <a:lnSpc>
                <a:spcPct val="107000"/>
              </a:lnSpc>
              <a:spcBef>
                <a:spcPts val="0"/>
              </a:spcBef>
              <a:spcAft>
                <a:spcPts val="800"/>
              </a:spcAft>
              <a:buFont typeface="Arial" panose="020B0604020202020204" pitchFamily="34" charset="0"/>
              <a:buChar char="•"/>
            </a:pPr>
            <a:r>
              <a:rPr lang="en-IN" b="1" dirty="0">
                <a:latin typeface="Calibri" panose="020F0502020204030204" pitchFamily="34" charset="0"/>
                <a:ea typeface="Calibri" panose="020F0502020204030204" pitchFamily="34" charset="0"/>
                <a:cs typeface="Times New Roman" panose="02020603050405020304" pitchFamily="18" charset="0"/>
              </a:rPr>
              <a:t>Economic feasibility:</a:t>
            </a:r>
            <a:r>
              <a:rPr lang="en-IN" dirty="0">
                <a:latin typeface="Calibri" panose="020F0502020204030204" pitchFamily="34" charset="0"/>
                <a:ea typeface="Calibri" panose="020F0502020204030204" pitchFamily="34" charset="0"/>
                <a:cs typeface="Times New Roman" panose="02020603050405020304" pitchFamily="18" charset="0"/>
              </a:rPr>
              <a:t> The resources to make this project is readily available. And the scope of the audience is huge and easy access of the system would make it popular with the crowd making this system economically feasible.</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IN" b="1" dirty="0">
                <a:latin typeface="Calibri" panose="020F0502020204030204" pitchFamily="34" charset="0"/>
                <a:ea typeface="Calibri" panose="020F0502020204030204" pitchFamily="34" charset="0"/>
                <a:cs typeface="Times New Roman" panose="02020603050405020304" pitchFamily="18" charset="0"/>
              </a:rPr>
              <a:t>Operational feasibility: </a:t>
            </a:r>
            <a:r>
              <a:rPr lang="en-IN" dirty="0">
                <a:latin typeface="Calibri" panose="020F0502020204030204" pitchFamily="34" charset="0"/>
                <a:ea typeface="Calibri" panose="020F0502020204030204" pitchFamily="34" charset="0"/>
                <a:cs typeface="Times New Roman" panose="02020603050405020304" pitchFamily="18" charset="0"/>
              </a:rPr>
              <a:t>It is safe to assume that the proposed system is operationally feasible as the resources required to construct the system are available and this system has the capacity to make the life of lay man easier. </a:t>
            </a:r>
            <a:endParaRPr lang="en-US" dirty="0"/>
          </a:p>
        </p:txBody>
      </p:sp>
      <p:sp>
        <p:nvSpPr>
          <p:cNvPr id="3" name="Rectangle 2"/>
          <p:cNvSpPr/>
          <p:nvPr/>
        </p:nvSpPr>
        <p:spPr>
          <a:xfrm>
            <a:off x="4152977" y="595216"/>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6690318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52977" y="634138"/>
            <a:ext cx="3499677" cy="923330"/>
          </a:xfrm>
          <a:prstGeom prst="rect">
            <a:avLst/>
          </a:prstGeom>
          <a:noFill/>
        </p:spPr>
        <p:txBody>
          <a:bodyPr wrap="none" lIns="91440" tIns="45720" rIns="91440" bIns="45720">
            <a:spAutoFit/>
          </a:bodyPr>
          <a:lstStyle/>
          <a:p>
            <a:pPr algn="ctr"/>
            <a:r>
              <a:rPr lang="en-US" sz="5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 For BARK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TextBox 2"/>
          <p:cNvSpPr txBox="1"/>
          <p:nvPr/>
        </p:nvSpPr>
        <p:spPr>
          <a:xfrm>
            <a:off x="2034862" y="1712889"/>
            <a:ext cx="7469746" cy="2730321"/>
          </a:xfrm>
          <a:prstGeom prst="rect">
            <a:avLst/>
          </a:prstGeom>
          <a:noFill/>
        </p:spPr>
        <p:txBody>
          <a:bodyPr wrap="square" rtlCol="0">
            <a:spAutoFit/>
          </a:bodyPr>
          <a:lstStyle/>
          <a:p>
            <a:endParaRPr lang="en-IN" dirty="0"/>
          </a:p>
        </p:txBody>
      </p:sp>
      <p:sp>
        <p:nvSpPr>
          <p:cNvPr id="4" name="TextBox 3"/>
          <p:cNvSpPr txBox="1"/>
          <p:nvPr/>
        </p:nvSpPr>
        <p:spPr>
          <a:xfrm>
            <a:off x="2163651" y="1911009"/>
            <a:ext cx="7225048" cy="3108543"/>
          </a:xfrm>
          <a:prstGeom prst="rect">
            <a:avLst/>
          </a:prstGeom>
          <a:noFill/>
        </p:spPr>
        <p:txBody>
          <a:bodyPr wrap="square" rtlCol="0">
            <a:spAutoFit/>
          </a:bodyPr>
          <a:lstStyle/>
          <a:p>
            <a:r>
              <a:rPr lang="en-IN" b="1" dirty="0" smtClean="0"/>
              <a:t>NON FUNCTIOANL REQUIREMENTS</a:t>
            </a:r>
          </a:p>
          <a:p>
            <a:endParaRPr lang="en-IN" b="1" dirty="0"/>
          </a:p>
          <a:p>
            <a:r>
              <a:rPr lang="en-IN" sz="1600" b="1" dirty="0" smtClean="0"/>
              <a:t>MINIMUM HARDWARE REQUIREMENTS:</a:t>
            </a:r>
          </a:p>
          <a:p>
            <a:pPr marL="285750" indent="-285750">
              <a:buFont typeface="Arial" panose="020B0604020202020204" pitchFamily="34" charset="0"/>
              <a:buChar char="•"/>
            </a:pPr>
            <a:r>
              <a:rPr lang="en-IN" sz="1600" dirty="0" smtClean="0"/>
              <a:t>CPU: 500MHz</a:t>
            </a:r>
          </a:p>
          <a:p>
            <a:pPr marL="285750" indent="-285750">
              <a:buFont typeface="Arial" panose="020B0604020202020204" pitchFamily="34" charset="0"/>
              <a:buChar char="•"/>
            </a:pPr>
            <a:r>
              <a:rPr lang="en-IN" sz="1600" dirty="0" smtClean="0"/>
              <a:t>Memory:500 MB</a:t>
            </a:r>
          </a:p>
          <a:p>
            <a:pPr marL="285750" indent="-285750">
              <a:buFont typeface="Arial" panose="020B0604020202020204" pitchFamily="34" charset="0"/>
              <a:buChar char="•"/>
            </a:pPr>
            <a:r>
              <a:rPr lang="en-IN" sz="1600" dirty="0" smtClean="0"/>
              <a:t>Storage: 500MB</a:t>
            </a:r>
          </a:p>
          <a:p>
            <a:endParaRPr lang="en-IN" sz="1600" dirty="0"/>
          </a:p>
          <a:p>
            <a:r>
              <a:rPr lang="en-IN" sz="1600" b="1" dirty="0" smtClean="0"/>
              <a:t>MINIMUM SOFTWARE REQUIRMENTS:</a:t>
            </a:r>
          </a:p>
          <a:p>
            <a:pPr marL="285750" indent="-285750">
              <a:buFont typeface="Arial" panose="020B0604020202020204" pitchFamily="34" charset="0"/>
              <a:buChar char="•"/>
            </a:pPr>
            <a:r>
              <a:rPr lang="en-IN" sz="1600" dirty="0" smtClean="0"/>
              <a:t>Windows 7 (OS)</a:t>
            </a:r>
          </a:p>
          <a:p>
            <a:pPr marL="285750" indent="-285750">
              <a:buFont typeface="Arial" panose="020B0604020202020204" pitchFamily="34" charset="0"/>
              <a:buChar char="•"/>
            </a:pPr>
            <a:r>
              <a:rPr lang="en-IN" sz="1600" dirty="0" smtClean="0"/>
              <a:t>MySQL</a:t>
            </a:r>
          </a:p>
          <a:p>
            <a:pPr marL="285750" indent="-285750">
              <a:buFont typeface="Arial" panose="020B0604020202020204" pitchFamily="34" charset="0"/>
              <a:buChar char="•"/>
            </a:pPr>
            <a:r>
              <a:rPr lang="en-IN" sz="1600" dirty="0" smtClean="0"/>
              <a:t>WAMP Server</a:t>
            </a:r>
          </a:p>
          <a:p>
            <a:pPr marL="285750" indent="-285750">
              <a:buFont typeface="Arial" panose="020B0604020202020204" pitchFamily="34" charset="0"/>
              <a:buChar char="•"/>
            </a:pPr>
            <a:r>
              <a:rPr lang="en-IN" sz="1600" dirty="0" smtClean="0"/>
              <a:t>Sublime / Brackets (Text Editor)</a:t>
            </a:r>
          </a:p>
        </p:txBody>
      </p:sp>
    </p:spTree>
    <p:extLst>
      <p:ext uri="{BB962C8B-B14F-4D97-AF65-F5344CB8AC3E}">
        <p14:creationId xmlns:p14="http://schemas.microsoft.com/office/powerpoint/2010/main" val="183431817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317</TotalTime>
  <Words>424</Words>
  <Application>Microsoft Office PowerPoint</Application>
  <PresentationFormat>Widescreen</PresentationFormat>
  <Paragraphs>70</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Garamond</vt:lpstr>
      <vt:lpstr>Times New Roman</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Koustabh Krishna</dc:creator>
  <cp:lastModifiedBy>Jaiprakash Advani</cp:lastModifiedBy>
  <cp:revision>41</cp:revision>
  <dcterms:created xsi:type="dcterms:W3CDTF">2019-07-06T04:22:32Z</dcterms:created>
  <dcterms:modified xsi:type="dcterms:W3CDTF">2019-08-30T20:13:52Z</dcterms:modified>
</cp:coreProperties>
</file>